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4"/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6858000" cx="9144000"/>
  <p:notesSz cx="6858000" cy="9144000"/>
  <p:embeddedFontLst>
    <p:embeddedFont>
      <p:font typeface="Encode Sans Black"/>
      <p:bold r:id="rId15"/>
    </p:embeddedFont>
    <p:embeddedFont>
      <p:font typeface="Open Sans Light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65">
          <p15:clr>
            <a:srgbClr val="A4A3A4"/>
          </p15:clr>
        </p15:guide>
        <p15:guide id="2" pos="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65" orient="horz"/>
        <p:guide pos="4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5.xml"/><Relationship Id="rId22" Type="http://schemas.openxmlformats.org/officeDocument/2006/relationships/font" Target="fonts/OpenSans-italic.fntdata"/><Relationship Id="rId10" Type="http://schemas.openxmlformats.org/officeDocument/2006/relationships/slide" Target="slides/slide4.xml"/><Relationship Id="rId21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EncodeSansBlack-bold.fntdata"/><Relationship Id="rId14" Type="http://schemas.openxmlformats.org/officeDocument/2006/relationships/slide" Target="slides/slide8.xml"/><Relationship Id="rId17" Type="http://schemas.openxmlformats.org/officeDocument/2006/relationships/font" Target="fonts/OpenSansLight-bold.fntdata"/><Relationship Id="rId16" Type="http://schemas.openxmlformats.org/officeDocument/2006/relationships/font" Target="fonts/OpenSansLight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OpenSansLigh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penSans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Logo_Purple_2685_HEX.png" id="8" name="Shape 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5710428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dmark_center_Purple_HEX.png" id="9" name="Shape 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39" y="1269313"/>
            <a:ext cx="2425295" cy="16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039" y="4341247"/>
            <a:ext cx="1495448" cy="13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title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rgbClr val="4B2E83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Content">
  <p:cSld name="Header +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idx="1" type="body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4B2E83"/>
              </a:buClr>
              <a:buSzPts val="2400"/>
              <a:buFont typeface="Merriweather Sans"/>
              <a:buChar char="&gt;"/>
              <a:defRPr b="0" i="0" sz="24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4B2E83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4B2E83"/>
              </a:buClr>
              <a:buSzPts val="1800"/>
              <a:buFont typeface="Merriweather Sans"/>
              <a:buChar char="&gt;"/>
              <a:defRPr b="0" i="0" sz="18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4B2E83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4B2E83"/>
              </a:buClr>
              <a:buSzPts val="1400"/>
              <a:buFont typeface="Merriweather Sans"/>
              <a:buChar char="&gt;"/>
              <a:defRPr b="0" i="0" sz="14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 Logo_Purple_2685_HEX.png" id="14" name="Shape 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5710428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464" y="1384924"/>
            <a:ext cx="789558" cy="689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>
            <p:ph type="title"/>
          </p:nvPr>
        </p:nvSpPr>
        <p:spPr>
          <a:xfrm>
            <a:off x="671757" y="371511"/>
            <a:ext cx="8064504" cy="9919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SubHeader + Content">
  <p:cSld name="Header + SubHeader +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" type="body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4B2E83"/>
              </a:buClr>
              <a:buSzPts val="2400"/>
              <a:buFont typeface="Merriweather Sans"/>
              <a:buChar char="&gt;"/>
              <a:defRPr b="0" i="0" sz="24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4B2E83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4B2E83"/>
              </a:buClr>
              <a:buSzPts val="1800"/>
              <a:buFont typeface="Merriweather Sans"/>
              <a:buChar char="&gt;"/>
              <a:defRPr b="0" i="0" sz="18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4B2E83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4B2E83"/>
              </a:buClr>
              <a:buSzPts val="1400"/>
              <a:buFont typeface="Merriweather Sans"/>
              <a:buChar char="&gt;"/>
              <a:defRPr b="0" i="0" sz="14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4B2E8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B2E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 Logo_Purple_2685_HEX.png"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5710428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464" y="1384924"/>
            <a:ext cx="789558" cy="6892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/>
          <p:nvPr>
            <p:ph type="title"/>
          </p:nvPr>
        </p:nvSpPr>
        <p:spPr>
          <a:xfrm>
            <a:off x="628649" y="371510"/>
            <a:ext cx="8227769" cy="9919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rgbClr val="4B2E83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Graphic">
  <p:cSld name="Header + Graphic">
    <p:bg>
      <p:bgPr>
        <a:solidFill>
          <a:srgbClr val="E8D3A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chart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rgbClr val="4B2E83"/>
              </a:buClr>
              <a:buSzPts val="2400"/>
              <a:buFont typeface="Arial"/>
              <a:buNone/>
              <a:defRPr b="0" i="1" sz="2400" u="none" cap="none" strike="noStrike">
                <a:solidFill>
                  <a:srgbClr val="4B2E8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 Logo_Purple_2685_HEX.png" id="25" name="Shape 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5710428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464" y="1384924"/>
            <a:ext cx="789558" cy="6892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type="title"/>
          </p:nvPr>
        </p:nvSpPr>
        <p:spPr>
          <a:xfrm>
            <a:off x="671756" y="365125"/>
            <a:ext cx="8116644" cy="99838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Subheader + Content">
  <p:cSld name="Header + Subheader +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659305" y="2320240"/>
            <a:ext cx="8197114" cy="3117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4B2E83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4B2E8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4B2E83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4B2E83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4B2E83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4B2E8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B2E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 Logo_Purple_2685_HEX.png" id="33" name="Shape 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5710428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00" y="1384031"/>
            <a:ext cx="789561" cy="6893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/>
          <p:nvPr>
            <p:ph type="title"/>
          </p:nvPr>
        </p:nvSpPr>
        <p:spPr>
          <a:xfrm>
            <a:off x="671756" y="365125"/>
            <a:ext cx="8184663" cy="99838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rgbClr val="4B2E83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9463" y="4173694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_Purple_2685_HEX.png" id="38" name="Shape 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5710428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dmark_center_Purple_HEX.png" id="39" name="Shape 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039" y="1269313"/>
            <a:ext cx="2425295" cy="16337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>
            <p:ph type="title"/>
          </p:nvPr>
        </p:nvSpPr>
        <p:spPr>
          <a:xfrm>
            <a:off x="671757" y="1531938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rgbClr val="4B2E83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Content">
  <p:cSld name="Header +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659305" y="1736726"/>
            <a:ext cx="8196210" cy="3701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4B2E83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4B2E8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4B2E83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4B2E83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4B2E83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 Logo_Purple_2685_HEX.png" id="43" name="Shape 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5710428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00" y="1384031"/>
            <a:ext cx="789561" cy="6893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/>
          <p:nvPr>
            <p:ph type="title"/>
          </p:nvPr>
        </p:nvSpPr>
        <p:spPr>
          <a:xfrm>
            <a:off x="659305" y="371511"/>
            <a:ext cx="8196210" cy="9919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Graphic">
  <p:cSld name="Header + Graphic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chart"/>
          </p:nvPr>
        </p:nvSpPr>
        <p:spPr>
          <a:xfrm>
            <a:off x="766763" y="1736725"/>
            <a:ext cx="8021637" cy="36566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rgbClr val="4B2E83"/>
              </a:buClr>
              <a:buSzPts val="2400"/>
              <a:buFont typeface="Arial"/>
              <a:buNone/>
              <a:defRPr b="0" i="1" sz="2400" u="none" cap="none" strike="noStrike">
                <a:solidFill>
                  <a:srgbClr val="4B2E8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ngleBackground_gold_RGB.png" id="48" name="Shape 48"/>
          <p:cNvPicPr preferRelativeResize="0"/>
          <p:nvPr/>
        </p:nvPicPr>
        <p:blipFill rotWithShape="1">
          <a:blip r:embed="rId2">
            <a:alphaModFix/>
          </a:blip>
          <a:srcRect b="93348" l="21047" r="20731" t="2698"/>
          <a:stretch/>
        </p:blipFill>
        <p:spPr>
          <a:xfrm>
            <a:off x="182446" y="-3060701"/>
            <a:ext cx="9367953" cy="479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_Purple_2685_HEX.png" id="49" name="Shape 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5710428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700" y="1384031"/>
            <a:ext cx="789561" cy="6893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>
            <p:ph type="title"/>
          </p:nvPr>
        </p:nvSpPr>
        <p:spPr>
          <a:xfrm>
            <a:off x="671756" y="371511"/>
            <a:ext cx="8116644" cy="9919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inAngle-7502.png" id="6" name="Shape 6"/>
          <p:cNvPicPr preferRelativeResize="0"/>
          <p:nvPr/>
        </p:nvPicPr>
        <p:blipFill rotWithShape="1">
          <a:blip r:embed="rId1">
            <a:alphaModFix/>
          </a:blip>
          <a:srcRect b="88695" l="22002" r="21820" t="9712"/>
          <a:stretch/>
        </p:blipFill>
        <p:spPr>
          <a:xfrm>
            <a:off x="0" y="0"/>
            <a:ext cx="9144000" cy="19843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inAngle-7502.png" id="29" name="Shape 29"/>
          <p:cNvPicPr preferRelativeResize="0"/>
          <p:nvPr/>
        </p:nvPicPr>
        <p:blipFill rotWithShape="1">
          <a:blip r:embed="rId1">
            <a:alphaModFix/>
          </a:blip>
          <a:srcRect b="88695" l="22002" r="21820" t="9712"/>
          <a:stretch/>
        </p:blipFill>
        <p:spPr>
          <a:xfrm>
            <a:off x="0" y="0"/>
            <a:ext cx="9144000" cy="19843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hyperlink" Target="https://cff2.earth.com/uploads/2017/12/13122151/Air-pollution-linked-the-bad-behavior-in-teens-850x500.jpg" TargetMode="External"/><Relationship Id="rId6" Type="http://schemas.openxmlformats.org/officeDocument/2006/relationships/hyperlink" Target="http://www.dw.com/image/18953764_303.jp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://1.bp.blogspot.com/-PX35oeAv5FY/TypbOTpkyEI/AAAAAAAABM0/xvWxVDAq5bc/s1600/health-hazards.jp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ec.europa.eu/jrc/en/news/what-are-main-sources-urban-air-pollu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upload.wikimedia.org/wikipedia/commons/thumb/e/e1/London_CC_12_2012_5045.JPG/145px-London_CC_12_2012_5045.JP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nrdc.org/stories/air-pollution-everything-you-need-know" TargetMode="External"/><Relationship Id="rId4" Type="http://schemas.openxmlformats.org/officeDocument/2006/relationships/hyperlink" Target="http://www.enviropedia.org.uk/Air_Quality/Urban_Air_Quality.php" TargetMode="External"/><Relationship Id="rId9" Type="http://schemas.openxmlformats.org/officeDocument/2006/relationships/hyperlink" Target="https://www.nhgis.org/" TargetMode="External"/><Relationship Id="rId5" Type="http://schemas.openxmlformats.org/officeDocument/2006/relationships/hyperlink" Target="https://www.niehs.nih.gov/health/topics/agents/air-pollution/index.cfm" TargetMode="External"/><Relationship Id="rId6" Type="http://schemas.openxmlformats.org/officeDocument/2006/relationships/hyperlink" Target="https://ec.europa.eu/jrc/en/news/what-are-main-sources-urban-air-pollution" TargetMode="External"/><Relationship Id="rId7" Type="http://schemas.openxmlformats.org/officeDocument/2006/relationships/hyperlink" Target="https://www.epa.gov/ejscreen/what-ejscreen" TargetMode="External"/><Relationship Id="rId8" Type="http://schemas.openxmlformats.org/officeDocument/2006/relationships/hyperlink" Target="https://app.simplyanalytics.com/logi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5000"/>
              <a:buFont typeface="Encode Sans Black"/>
              <a:buNone/>
            </a:pPr>
            <a:r>
              <a:rPr lang="en-US" sz="3600"/>
              <a:t>How does Businesses and Population Density affect Air Pollution?</a:t>
            </a:r>
            <a:endParaRPr b="1" i="0" sz="3600" u="none" cap="none" strike="noStrike">
              <a:solidFill>
                <a:srgbClr val="4B2E83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71750" y="4581950"/>
            <a:ext cx="4593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rPr>
              <a:t>Yurika Harada and Brian Liu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4B2E83"/>
              </a:buClr>
              <a:buSzPts val="2400"/>
              <a:buFont typeface="Merriweather Sans"/>
              <a:buNone/>
            </a:pPr>
            <a:r>
              <a:t/>
            </a:r>
            <a:endParaRPr b="1" i="0" sz="2400" u="none" cap="none" strike="noStrike">
              <a:solidFill>
                <a:srgbClr val="4B2E8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586350" y="2310325"/>
            <a:ext cx="4466100" cy="4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Air Pollution is defined as the release of chemicals into the air that negatively affect human health and the planet as a whole.</a:t>
            </a:r>
            <a:endParaRPr/>
          </a:p>
        </p:txBody>
      </p:sp>
      <p:sp>
        <p:nvSpPr>
          <p:cNvPr id="63" name="Shape 63"/>
          <p:cNvSpPr txBox="1"/>
          <p:nvPr>
            <p:ph type="title"/>
          </p:nvPr>
        </p:nvSpPr>
        <p:spPr>
          <a:xfrm>
            <a:off x="671756" y="365125"/>
            <a:ext cx="8184600" cy="9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Air Pollution?</a:t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538" y="1224100"/>
            <a:ext cx="3553533" cy="20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550" y="3561099"/>
            <a:ext cx="3553526" cy="200011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586350" y="5921425"/>
            <a:ext cx="4320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hlinkClick r:id="rId5"/>
              </a:rPr>
              <a:t>https://cff2.earth.com/uploads/2017/12/13122151/Air-pollution-linked-the-bad-behavior-in-teens-850x500.jpg</a:t>
            </a:r>
            <a:r>
              <a:rPr lang="en-US" sz="600"/>
              <a:t>. Accessed April 28, 2018. </a:t>
            </a:r>
            <a:endParaRPr sz="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hlinkClick r:id="rId6"/>
              </a:rPr>
              <a:t>http://www.dw.com/image/18953764_303.jpg</a:t>
            </a:r>
            <a:r>
              <a:rPr lang="en-US" sz="600"/>
              <a:t>. Accessed April 28, 2018.</a:t>
            </a:r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328300" y="2321400"/>
            <a:ext cx="47604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Long term exposure can lead to several health issues including: asthma, cardiovascular disease, and death.</a:t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28306" y="365125"/>
            <a:ext cx="81846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3000"/>
              <a:buFont typeface="Encode Sans Black"/>
              <a:buNone/>
            </a:pPr>
            <a:r>
              <a:rPr lang="en-US"/>
              <a:t>Why should we care?</a:t>
            </a:r>
            <a:endParaRPr b="1" i="0" sz="3000" u="none" cap="none" strike="noStrike">
              <a:solidFill>
                <a:srgbClr val="4B2E83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150" y="1265900"/>
            <a:ext cx="3836425" cy="4031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5414825" y="5283300"/>
            <a:ext cx="3619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hlinkClick r:id="rId4"/>
              </a:rPr>
              <a:t>http://1.bp.blogspot.com/-PX35oeAv5FY/TypbOTpkyEI/AAAAAAAABM0/xvWxVDAq5bc/s1600/health-hazards.jpg</a:t>
            </a:r>
            <a:r>
              <a:rPr lang="en-US" sz="600"/>
              <a:t>. Accessed April 28, 2018.</a:t>
            </a:r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539707" y="2932961"/>
            <a:ext cx="80646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5000"/>
              <a:buFont typeface="Encode Sans Black"/>
              <a:buNone/>
            </a:pPr>
            <a:r>
              <a:rPr lang="en-US" sz="5000">
                <a:solidFill>
                  <a:srgbClr val="4B2E83"/>
                </a:solidFill>
              </a:rPr>
              <a:t>What are the main sources of pollution for us?</a:t>
            </a:r>
            <a:endParaRPr b="1" i="0" sz="5000" u="none" cap="none" strike="noStrike">
              <a:solidFill>
                <a:srgbClr val="4B2E83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7" y="748625"/>
            <a:ext cx="8688025" cy="48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638375" y="6031125"/>
            <a:ext cx="6493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hlinkClick r:id="rId4"/>
              </a:rPr>
              <a:t>https://ec.europa.eu/jrc/en/news/what-are-main-sources-urban-air-pollution</a:t>
            </a:r>
            <a:r>
              <a:rPr lang="en-US" sz="1000"/>
              <a:t>. Accessed on April 28, 2018.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59305" y="2320240"/>
            <a:ext cx="8197200" cy="31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671757" y="1730667"/>
            <a:ext cx="81846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type="title"/>
          </p:nvPr>
        </p:nvSpPr>
        <p:spPr>
          <a:xfrm>
            <a:off x="671756" y="365125"/>
            <a:ext cx="8184600" cy="9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51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671756" y="371511"/>
            <a:ext cx="8116500" cy="9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Mapping Conclusion and Other Findings</a:t>
            </a:r>
            <a:endParaRPr/>
          </a:p>
        </p:txBody>
      </p:sp>
      <p:sp>
        <p:nvSpPr>
          <p:cNvPr id="99" name="Shape 99"/>
          <p:cNvSpPr/>
          <p:nvPr>
            <p:ph idx="2" type="chart"/>
          </p:nvPr>
        </p:nvSpPr>
        <p:spPr>
          <a:xfrm>
            <a:off x="671750" y="1736725"/>
            <a:ext cx="4854900" cy="3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i="0" lang="en-US"/>
              <a:t>Both Business and Population Density affect the intensity of Air Pollutants in an area.</a:t>
            </a:r>
            <a:endParaRPr i="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0" lang="en-US"/>
              <a:t>Suggested research has stated that having severe taxes on cars (congestion taxes) and increased use of </a:t>
            </a:r>
            <a:r>
              <a:rPr i="0" lang="en-US"/>
              <a:t>light rails/subways</a:t>
            </a:r>
            <a:r>
              <a:rPr i="0" lang="en-US"/>
              <a:t> can reduce the </a:t>
            </a:r>
            <a:r>
              <a:rPr i="0" lang="en-US"/>
              <a:t>intensity of air pollutants</a:t>
            </a:r>
            <a:r>
              <a:rPr i="0" lang="en-US"/>
              <a:t>.</a:t>
            </a:r>
            <a:endParaRPr i="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050" y="1600641"/>
            <a:ext cx="2432209" cy="36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6356100" y="5174550"/>
            <a:ext cx="2432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hlinkClick r:id="rId4"/>
              </a:rPr>
              <a:t>https://upload.wikimedia.org/wikipedia/commons/thumb/e/e1/London_CC_12_2012_5045.JPG/145px-London_CC_12_2012_5045.JPG</a:t>
            </a:r>
            <a:r>
              <a:rPr lang="en-US" sz="600"/>
              <a:t>. Accessed April 28, 2018.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59300" y="1671952"/>
            <a:ext cx="8197200" cy="3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&gt;"/>
            </a:pPr>
            <a:r>
              <a:rPr b="0"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https://www.nrdc.org/stories/air-pollution-everything-you-need-know</a:t>
            </a:r>
            <a:r>
              <a:rPr b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Accessed on April 28, 2018.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&gt;"/>
            </a:pPr>
            <a:r>
              <a:rPr b="0"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http://www.enviropedia.org.uk/Air_Quality/Urban_Air_Quality.php</a:t>
            </a:r>
            <a:r>
              <a:rPr b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Accessed on April 28, 2018.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&gt;"/>
            </a:pPr>
            <a:r>
              <a:rPr b="0"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https://www.niehs.nih.gov/health/topics/agents/air-pollution/index.cfm</a:t>
            </a:r>
            <a:r>
              <a:rPr b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Accessed on April 28, 2018.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&gt;"/>
            </a:pPr>
            <a:r>
              <a:rPr b="0"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https://ec.europa.eu/jrc/en/news/what-are-main-sources-urban-air-pollution</a:t>
            </a:r>
            <a:r>
              <a:rPr b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Accessed on April 28, 2018.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&gt;"/>
            </a:pPr>
            <a:r>
              <a:rPr b="0"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https://www.epa.gov/ejscreen/what-ejscreen</a:t>
            </a:r>
            <a:r>
              <a:rPr b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Accessed on April 28, 2018.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&gt;"/>
            </a:pPr>
            <a:r>
              <a:rPr b="0"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https://app.simplyanalytics.com/login.html</a:t>
            </a:r>
            <a:r>
              <a:rPr b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Accessed on April 28, 2018.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&gt;"/>
            </a:pPr>
            <a:r>
              <a:rPr b="0"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https://www.nhgis.org/</a:t>
            </a:r>
            <a:r>
              <a:rPr b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Accessed April 28, 2018.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671756" y="365125"/>
            <a:ext cx="8184600" cy="9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